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72" r:id="rId5"/>
    <p:sldId id="268" r:id="rId6"/>
    <p:sldId id="269" r:id="rId7"/>
    <p:sldId id="273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5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2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5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1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3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4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9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0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D326-B702-4F5C-8933-EA437511B6A0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F97F-C623-47EF-A818-1CE2F4D0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599" y="4829695"/>
            <a:ext cx="1007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XXIV</a:t>
            </a:r>
            <a:r>
              <a:rPr lang="ru-RU" dirty="0" smtClean="0">
                <a:solidFill>
                  <a:schemeClr val="tx2"/>
                </a:solidFill>
              </a:rPr>
              <a:t> СЕССИЯ ТЕХНИЧЕСКОГО КОМИТЕТА 71 «БЕТОН, ЖЕЛЕЗОБЕТОН, ПРЕДНАПРЯЖННЫЙ ЖЕЛЕЗОБЕТОН» МЕЖДУНАРОДНОЙ ОРГАНИЗАЦИИ ПО СТАНДАРТИЗАЦИИ ИСО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53"/>
            <a:ext cx="12192000" cy="68550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66500" y="1784459"/>
            <a:ext cx="4133044" cy="3497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9673" y="1840807"/>
            <a:ext cx="52310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dirty="0" smtClean="0">
                <a:latin typeface="+mj-lt"/>
              </a:rPr>
              <a:t>28-31 мая 2018 г. в Москве впервые </a:t>
            </a:r>
            <a:r>
              <a:rPr lang="ru-RU" sz="1400" dirty="0">
                <a:latin typeface="+mj-lt"/>
              </a:rPr>
              <a:t>пройдёт заседание международного технического комитета </a:t>
            </a:r>
            <a:r>
              <a:rPr lang="ru-RU" sz="1400" dirty="0" smtClean="0">
                <a:latin typeface="+mj-lt"/>
              </a:rPr>
              <a:t>ТК </a:t>
            </a:r>
            <a:r>
              <a:rPr lang="ru-RU" sz="1400" dirty="0">
                <a:latin typeface="+mj-lt"/>
              </a:rPr>
              <a:t>71 «Бетон, железобетон, </a:t>
            </a:r>
            <a:r>
              <a:rPr lang="ru-RU" sz="1400" dirty="0" err="1">
                <a:latin typeface="+mj-lt"/>
              </a:rPr>
              <a:t>преднапряженный</a:t>
            </a:r>
            <a:r>
              <a:rPr lang="ru-RU" sz="1400" dirty="0">
                <a:latin typeface="+mj-lt"/>
              </a:rPr>
              <a:t> железобетон» Международной организации по стандартизации </a:t>
            </a:r>
            <a:r>
              <a:rPr lang="ru-RU" sz="1400" dirty="0" smtClean="0">
                <a:latin typeface="+mj-lt"/>
              </a:rPr>
              <a:t>ISO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latin typeface="+mj-lt"/>
              </a:rPr>
              <a:t>Мероприятие </a:t>
            </a:r>
            <a:r>
              <a:rPr lang="ru-RU" sz="1400" dirty="0">
                <a:latin typeface="+mj-lt"/>
              </a:rPr>
              <a:t>соберет более 150 иностранных делегатов из более чем 40 стран </a:t>
            </a:r>
            <a:r>
              <a:rPr lang="ru-RU" sz="1400" dirty="0" smtClean="0">
                <a:latin typeface="+mj-lt"/>
              </a:rPr>
              <a:t>мира</a:t>
            </a:r>
            <a:endParaRPr lang="ru-RU" sz="1400" dirty="0">
              <a:latin typeface="+mj-lt"/>
            </a:endParaRPr>
          </a:p>
          <a:p>
            <a:pPr algn="just">
              <a:spcAft>
                <a:spcPts val="1200"/>
              </a:spcAft>
            </a:pPr>
            <a:r>
              <a:rPr lang="ru-RU" sz="1400" dirty="0">
                <a:latin typeface="+mj-lt"/>
              </a:rPr>
              <a:t>С 2016 года Российская Федерация принимает активное участие в работе ИСО/ТК 71. В 2017 году в составе ТК 465 сформирована рабочая группа «Бетон, железобетон и </a:t>
            </a:r>
            <a:r>
              <a:rPr lang="ru-RU" sz="1400" dirty="0" err="1">
                <a:latin typeface="+mj-lt"/>
              </a:rPr>
              <a:t>преднапряженный</a:t>
            </a:r>
            <a:r>
              <a:rPr lang="ru-RU" sz="1400" dirty="0">
                <a:latin typeface="+mj-lt"/>
              </a:rPr>
              <a:t> железобетон» зеркальная комитету ИСО. </a:t>
            </a:r>
          </a:p>
          <a:p>
            <a:pPr algn="just">
              <a:spcAft>
                <a:spcPts val="120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ЭКСПЕРТЫ ТК 465 «СТРОИТЕЛЬСТВО» ПРИНИМАЮТ УЧАСТИЕ В РАБОТЕ 7 ПОДКОМИТЕТОВ ИСО/ТК 71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45743" y="1945214"/>
            <a:ext cx="3989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ISO/TC 71/SC 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 Методы испытаний бетона </a:t>
            </a:r>
            <a:endParaRPr lang="ru-RU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0345" y="3640084"/>
            <a:ext cx="413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ISO/TC 71/SC 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/>
              </a:rPr>
              <a:t>3 Производство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бетона и бетонных конструкций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5347" y="2226056"/>
            <a:ext cx="399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ISO/TC 71/SC 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/>
              </a:rPr>
              <a:t>4 Эксплуатационные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требования к конструкционному бетону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45347" y="4106891"/>
            <a:ext cx="413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ISO/TC 71/SC 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/>
              </a:rPr>
              <a:t>5 Правила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упрощенного расчета бетонных конструкций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0345" y="2673663"/>
            <a:ext cx="4005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ISO/TC 71/SC 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/>
              </a:rPr>
              <a:t>6Нетрадиционные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армирующие материалы для бетонных конструкций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0346" y="3148859"/>
            <a:ext cx="4133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ISO/TC 71/SC 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/>
              </a:rPr>
              <a:t>7 Техническое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обслуживание и ремонт бетонных конструкций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5347" y="4598116"/>
            <a:ext cx="413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ISO/TC 71/SC </a:t>
            </a:r>
            <a:r>
              <a:rPr lang="ru-RU" sz="1400" b="1" dirty="0" smtClean="0">
                <a:solidFill>
                  <a:schemeClr val="tx2"/>
                </a:solidFill>
                <a:latin typeface="Calibri Light" panose="020F0302020204030204"/>
              </a:rPr>
              <a:t>8 Экологический менеджмент бетона и  </a:t>
            </a:r>
            <a:r>
              <a:rPr lang="ru-RU" sz="1400" b="1" dirty="0">
                <a:solidFill>
                  <a:schemeClr val="tx2"/>
                </a:solidFill>
                <a:latin typeface="Calibri Light" panose="020F0302020204030204"/>
              </a:rPr>
              <a:t>бетонных конструкций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4071" y="285142"/>
            <a:ext cx="10533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dirty="0" smtClean="0">
                <a:solidFill>
                  <a:schemeClr val="tx2"/>
                </a:solidFill>
                <a:latin typeface="Calibri Light" panose="020F0302020204030204"/>
              </a:rPr>
              <a:t>ЗАСЕДАНИЕ МЕЖДУНАРОДНОГО ТЕХНИЧЕСКОГО КОМИТЕТА ТК 71 «БЕТОН, ЖЕЛЕЗОБЕТОН, ПРЕДНАПРЯЖЕННЫЙ ЖЕЛЕЗОБЕТОН» МЕЖДУНАРОДНОЙ ОРГАНИЗАЦИИ ПО СТАНДАРТИЗАЦИИ ISO</a:t>
            </a:r>
            <a:endParaRPr lang="ru-RU" sz="2400" dirty="0">
              <a:solidFill>
                <a:schemeClr val="tx2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41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328"/>
            <a:ext cx="12192000" cy="6855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156" y="-13950"/>
            <a:ext cx="10515600" cy="7635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ДЕЛОВАЯ ПРОГРАММА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354238"/>
              </p:ext>
            </p:extLst>
          </p:nvPr>
        </p:nvGraphicFramePr>
        <p:xfrm>
          <a:off x="1126156" y="749648"/>
          <a:ext cx="10304116" cy="4360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015">
                  <a:extLst>
                    <a:ext uri="{9D8B030D-6E8A-4147-A177-3AD203B41FA5}">
                      <a16:colId xmlns:a16="http://schemas.microsoft.com/office/drawing/2014/main" val="3913959376"/>
                    </a:ext>
                  </a:extLst>
                </a:gridCol>
                <a:gridCol w="1514548">
                  <a:extLst>
                    <a:ext uri="{9D8B030D-6E8A-4147-A177-3AD203B41FA5}">
                      <a16:colId xmlns:a16="http://schemas.microsoft.com/office/drawing/2014/main" val="3209464557"/>
                    </a:ext>
                  </a:extLst>
                </a:gridCol>
                <a:gridCol w="2926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8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254">
                  <a:extLst>
                    <a:ext uri="{9D8B030D-6E8A-4147-A177-3AD203B41FA5}">
                      <a16:colId xmlns:a16="http://schemas.microsoft.com/office/drawing/2014/main" val="1145735032"/>
                    </a:ext>
                  </a:extLst>
                </a:gridCol>
              </a:tblGrid>
              <a:tr h="305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Дата и время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28 мая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ПОНЕДЕЛЬНИК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29 мая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ВТОРНИК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30 мая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СРЕДА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31 мая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ЧЕРТВЕРГ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84636"/>
                  </a:ext>
                </a:extLst>
              </a:tr>
              <a:tr h="12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10.30-11.00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ДЕЛОВЫЕ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ЗАВТРАКИ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09:00 – 12:00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Регистрация</a:t>
                      </a:r>
                      <a:r>
                        <a:rPr lang="ru-RU" sz="800" baseline="0" dirty="0" smtClean="0">
                          <a:effectLst/>
                        </a:rPr>
                        <a:t> участников ИСО/ТК 71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8:30-17:00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Центр Международной Торговли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WORKSHOP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ТЕМЫ</a:t>
                      </a:r>
                      <a:r>
                        <a:rPr lang="ru-RU" sz="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ОПРЕДЕЛЯЮТСЯ ПРИНИМАЮЩЕЙ СТОРОНОЙ*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Регистрация</a:t>
                      </a:r>
                      <a:r>
                        <a:rPr lang="ru-RU" sz="800" baseline="0" dirty="0" smtClean="0">
                          <a:effectLst/>
                        </a:rPr>
                        <a:t> участников ИСО/ТК 71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8:30-17:00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Центр Международной Торговли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1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Методы испытаний </a:t>
                      </a:r>
                      <a:r>
                        <a:rPr lang="en-US" sz="800" dirty="0" smtClean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бетона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effectLst/>
                        </a:rPr>
                        <a:t>ISO/TC </a:t>
                      </a:r>
                      <a:r>
                        <a:rPr lang="en-US" sz="800" u="sng" dirty="0">
                          <a:effectLst/>
                        </a:rPr>
                        <a:t>71/SC 5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Правила упрощенного расчета бетонных конструкций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7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Техническое обслуживание и ремонт бетонных конструкций</a:t>
                      </a: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Регистрация</a:t>
                      </a:r>
                      <a:r>
                        <a:rPr lang="ru-RU" sz="800" baseline="0" dirty="0" smtClean="0">
                          <a:effectLst/>
                        </a:rPr>
                        <a:t> участников ИСО/ТК 71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8:30-17:00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Центр Международной Торговли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71/SC3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Производство бетона и бетонных конструкций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4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Эксплуатационные требования к конструкционному бетону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6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Нетрадиционные армирующие материалы для бетонных конструкций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Регистрация</a:t>
                      </a:r>
                      <a:r>
                        <a:rPr lang="ru-RU" sz="800" baseline="0" dirty="0" smtClean="0">
                          <a:effectLst/>
                        </a:rPr>
                        <a:t> участников ИСО/ТК 71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8:30-17:00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Центр Международной Торговли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 smtClean="0">
                          <a:effectLst/>
                        </a:rPr>
                        <a:t>Пленарное совещание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Утренняя</a:t>
                      </a:r>
                      <a:r>
                        <a:rPr lang="ru-RU" sz="800" baseline="0" dirty="0" smtClean="0">
                          <a:effectLst/>
                        </a:rPr>
                        <a:t> сессия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Совместное</a:t>
                      </a:r>
                      <a:r>
                        <a:rPr lang="ru-RU" sz="800" baseline="0" dirty="0" smtClean="0">
                          <a:effectLst/>
                        </a:rPr>
                        <a:t> фото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extLst>
                  <a:ext uri="{0D108BD9-81ED-4DB2-BD59-A6C34878D82A}">
                    <a16:rowId xmlns:a16="http://schemas.microsoft.com/office/drawing/2014/main" val="3647858569"/>
                  </a:ext>
                </a:extLst>
              </a:tr>
              <a:tr h="149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12:00 – 14:00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ЛАНЧ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467"/>
                  </a:ext>
                </a:extLst>
              </a:tr>
              <a:tr h="11207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14:00 – 18:00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</a:t>
                      </a:r>
                      <a:r>
                        <a:rPr lang="en-US" sz="800" u="sng" dirty="0" smtClean="0">
                          <a:effectLst/>
                        </a:rPr>
                        <a:t>8</a:t>
                      </a:r>
                      <a:endParaRPr lang="ru-RU" sz="800" u="sng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Экологический менеджмент бетона и бетонных конструкций </a:t>
                      </a:r>
                      <a:endParaRPr lang="ru-RU" sz="800" dirty="0">
                        <a:effectLst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1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Методы испытаний </a:t>
                      </a:r>
                      <a:r>
                        <a:rPr lang="en-US" sz="800" dirty="0" smtClean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бетона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effectLst/>
                        </a:rPr>
                        <a:t>ISO/TC </a:t>
                      </a:r>
                      <a:r>
                        <a:rPr lang="en-US" sz="800" u="sng" dirty="0">
                          <a:effectLst/>
                        </a:rPr>
                        <a:t>71/SC 5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Правила упрощенного расчета бетонных конструкций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7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Техническое обслуживание и ремонт бетонных конструкций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71/SC3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Производство бетона и бетонных конструкций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4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Эксплуатационные требования к конструкционному бетону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71/SC 6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Нетрадиционные армирующие материалы для бетонных конструкций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ISO/TC 71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 smtClean="0">
                          <a:effectLst/>
                        </a:rPr>
                        <a:t>Пленарное совещание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Дневная сессия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extLst>
                  <a:ext uri="{0D108BD9-81ED-4DB2-BD59-A6C34878D82A}">
                    <a16:rowId xmlns:a16="http://schemas.microsoft.com/office/drawing/2014/main" val="4287583222"/>
                  </a:ext>
                </a:extLst>
              </a:tr>
              <a:tr h="305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гостей мероприятия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(см. буклет)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гостей мероприятия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(см. буклет)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extLst>
                  <a:ext uri="{0D108BD9-81ED-4DB2-BD59-A6C34878D82A}">
                    <a16:rowId xmlns:a16="http://schemas.microsoft.com/office/drawing/2014/main" val="727619253"/>
                  </a:ext>
                </a:extLst>
              </a:tr>
              <a:tr h="22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19:00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ПРИВЕТСТВЕННЫЙ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ФУРШЕТ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Crowne Plaza Hotel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Летняя веранда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Техническая экскурсия в</a:t>
                      </a:r>
                      <a:r>
                        <a:rPr lang="ru-RU" sz="800" baseline="0" dirty="0" smtClean="0">
                          <a:effectLst/>
                        </a:rPr>
                        <a:t> ММДЦ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</a:rPr>
                        <a:t>«МОСКВА – СИТИ»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ОФИЦИАЛЬНЫЙ</a:t>
                      </a:r>
                      <a:r>
                        <a:rPr lang="ru-RU" sz="800" baseline="0" dirty="0" smtClean="0">
                          <a:effectLst/>
                        </a:rPr>
                        <a:t> ПРИЕМ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Crowne Plaza Hotel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Ресторан</a:t>
                      </a:r>
                      <a:r>
                        <a:rPr lang="ru-RU" sz="800" baseline="0" dirty="0" smtClean="0">
                          <a:effectLst/>
                        </a:rPr>
                        <a:t> «Европейский»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СВОБОДНЫЙ ВЕЧЕР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11" marR="38211" marT="0" marB="0"/>
                </a:tc>
                <a:extLst>
                  <a:ext uri="{0D108BD9-81ED-4DB2-BD59-A6C34878D82A}">
                    <a16:rowId xmlns:a16="http://schemas.microsoft.com/office/drawing/2014/main" val="226996328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9654" y="5108359"/>
            <a:ext cx="1030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*Темы и состав докладчиков определяется Организационным комитетом по проведению </a:t>
            </a:r>
            <a:r>
              <a:rPr lang="en-US" sz="1200" dirty="0" smtClean="0">
                <a:solidFill>
                  <a:schemeClr val="tx2"/>
                </a:solidFill>
              </a:rPr>
              <a:t>XXIV </a:t>
            </a:r>
            <a:r>
              <a:rPr lang="ru-RU" sz="1200" dirty="0" smtClean="0">
                <a:solidFill>
                  <a:schemeClr val="tx2"/>
                </a:solidFill>
              </a:rPr>
              <a:t>сессии ТК 71 «Бетон, железобетон, </a:t>
            </a:r>
            <a:r>
              <a:rPr lang="ru-RU" sz="1200" dirty="0" err="1" smtClean="0">
                <a:solidFill>
                  <a:schemeClr val="tx2"/>
                </a:solidFill>
              </a:rPr>
              <a:t>преднапряженный</a:t>
            </a:r>
            <a:r>
              <a:rPr lang="ru-RU" sz="1200" dirty="0" smtClean="0">
                <a:solidFill>
                  <a:schemeClr val="tx2"/>
                </a:solidFill>
              </a:rPr>
              <a:t> железобетон» международной организации по стандартизации ИСО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Workshop – </a:t>
            </a:r>
            <a:r>
              <a:rPr lang="ru-RU" sz="1200" dirty="0" smtClean="0">
                <a:solidFill>
                  <a:schemeClr val="tx2"/>
                </a:solidFill>
              </a:rPr>
              <a:t>возможность представить потенциал российского рынка ведущим зарубежным экспертам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8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328"/>
            <a:ext cx="12192000" cy="6855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476" y="166192"/>
            <a:ext cx="10597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4546A"/>
                </a:solidFill>
                <a:latin typeface="Calibri Light" panose="020F0302020204030204"/>
              </a:rPr>
              <a:t>МЕСТО ПРОВЕДЕНИЯ</a:t>
            </a:r>
          </a:p>
          <a:p>
            <a:r>
              <a:rPr lang="ru-RU" sz="2400" dirty="0" smtClean="0">
                <a:solidFill>
                  <a:srgbClr val="44546A"/>
                </a:solidFill>
                <a:latin typeface="Calibri Light" panose="020F0302020204030204"/>
              </a:rPr>
              <a:t>ЦЕНТР МЕЖДУНАРОДНОЙ ТОРГОВЛИ МОСКВЫ (ЦМТ)</a:t>
            </a:r>
            <a:r>
              <a:rPr lang="en-US" sz="2400" dirty="0">
                <a:solidFill>
                  <a:srgbClr val="44546A"/>
                </a:solidFill>
                <a:latin typeface="Calibri Light" panose="020F0302020204030204"/>
              </a:rPr>
              <a:t> </a:t>
            </a:r>
            <a:endParaRPr lang="ru-RU" sz="2400" dirty="0" smtClean="0">
              <a:solidFill>
                <a:srgbClr val="44546A"/>
              </a:solidFill>
              <a:latin typeface="Calibri Light" panose="020F0302020204030204"/>
            </a:endParaRPr>
          </a:p>
          <a:p>
            <a:r>
              <a:rPr lang="en-US" sz="2400" dirty="0" smtClean="0">
                <a:solidFill>
                  <a:srgbClr val="44546A"/>
                </a:solidFill>
                <a:latin typeface="Calibri Light" panose="020F0302020204030204"/>
              </a:rPr>
              <a:t>CROWNE PLAZA HOTEL</a:t>
            </a:r>
            <a:endParaRPr lang="ru-RU" sz="2400" dirty="0" smtClean="0">
              <a:solidFill>
                <a:srgbClr val="44546A"/>
              </a:solidFill>
              <a:latin typeface="Calibri Light" panose="020F0302020204030204"/>
            </a:endParaRPr>
          </a:p>
          <a:p>
            <a:r>
              <a:rPr lang="ru-RU" sz="2400" dirty="0" smtClean="0">
                <a:solidFill>
                  <a:srgbClr val="44546A"/>
                </a:solidFill>
                <a:latin typeface="Calibri Light" panose="020F0302020204030204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76" y="1554465"/>
            <a:ext cx="5230051" cy="3485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"/>
          <a:stretch/>
        </p:blipFill>
        <p:spPr>
          <a:xfrm>
            <a:off x="6353310" y="1554465"/>
            <a:ext cx="5230051" cy="34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0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52168" y="1156804"/>
            <a:ext cx="5588065" cy="4590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52574"/>
              </p:ext>
            </p:extLst>
          </p:nvPr>
        </p:nvGraphicFramePr>
        <p:xfrm>
          <a:off x="1001275" y="1079904"/>
          <a:ext cx="10938958" cy="47881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5215">
                  <a:extLst>
                    <a:ext uri="{9D8B030D-6E8A-4147-A177-3AD203B41FA5}">
                      <a16:colId xmlns:a16="http://schemas.microsoft.com/office/drawing/2014/main" val="1874603330"/>
                    </a:ext>
                  </a:extLst>
                </a:gridCol>
                <a:gridCol w="5613743">
                  <a:extLst>
                    <a:ext uri="{9D8B030D-6E8A-4147-A177-3AD203B41FA5}">
                      <a16:colId xmlns:a16="http://schemas.microsoft.com/office/drawing/2014/main" val="3623014993"/>
                    </a:ext>
                  </a:extLst>
                </a:gridCol>
              </a:tblGrid>
              <a:tr h="4788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ПРИВЕТСТВЕННЫЙ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Ф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УРШЕТ ОТ ИМЕНИ БАЗОВОЙ НАУЧНОЙ ОРГАНИЗАЦИИ В ОБЛАСТИ БЕТОНА, ЖЕЛЕЗОБЕТОНА.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ЛЕТНЯЯ ВЕРНАНДА (ЦМТ )</a:t>
                      </a:r>
                    </a:p>
                    <a:p>
                      <a:endParaRPr lang="ru-RU" sz="14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ОФИЦИАЛЬНЫЙ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ПРИЕМ ОТ ИМЕНИ ГЕНЕРАЛЬНОГО ПАРТНЕРА.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РЕСТОРАН ЕВРОПЕЙСКИЙ (ЦМТ )</a:t>
                      </a:r>
                    </a:p>
                    <a:p>
                      <a:pPr algn="ctr"/>
                      <a:endParaRPr lang="ru-RU" sz="1400" i="1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283745"/>
                  </a:ext>
                </a:extLst>
              </a:tr>
            </a:tbl>
          </a:graphicData>
        </a:graphic>
      </p:graphicFrame>
      <p:pic>
        <p:nvPicPr>
          <p:cNvPr id="6" name="Рисунок 5" descr="https://img2.nevesta.info/thumb/content/photo/460200/460123/201502/4027889/4027889_ofcc31ldfb44k4.jpg?thumb_params=GM9hPBXDOw9XafVmX7Ryfsw3E34=/fit-in/1050x800/filters:quality(60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57" y="2061148"/>
            <a:ext cx="3324086" cy="247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ev.wtcmoscow.ru/upload/iblock/045/dsc_50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03" y="3549308"/>
            <a:ext cx="2996580" cy="209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45" y="2061148"/>
            <a:ext cx="3249574" cy="216744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8675893" y="3375512"/>
            <a:ext cx="3079955" cy="22731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1539" y="9591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ВЕЧЕРНЯЯ ПРОГРАММА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894" y="1156804"/>
            <a:ext cx="5116082" cy="45866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7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04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0"/>
          <a:stretch/>
        </p:blipFill>
        <p:spPr>
          <a:xfrm>
            <a:off x="895592" y="2036411"/>
            <a:ext cx="4912599" cy="3168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3604" y="1874216"/>
            <a:ext cx="576772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+mj-lt"/>
              </a:rPr>
              <a:t>Модератор </a:t>
            </a:r>
            <a:r>
              <a:rPr lang="ru-RU" sz="1300" dirty="0" err="1" smtClean="0">
                <a:latin typeface="+mj-lt"/>
              </a:rPr>
              <a:t>Шейнфельд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Андрей Владимирович, д-р </a:t>
            </a:r>
            <a:r>
              <a:rPr lang="ru-RU" sz="1300" dirty="0" err="1">
                <a:latin typeface="+mj-lt"/>
              </a:rPr>
              <a:t>техн</a:t>
            </a:r>
            <a:r>
              <a:rPr lang="ru-RU" sz="1300" dirty="0">
                <a:latin typeface="+mj-lt"/>
              </a:rPr>
              <a:t>. наук, зам. зав. лаборатории химических добавок и модифицированных бетонов НИИЖБ им. А.А. Гвоздева АО «НИЦ «</a:t>
            </a:r>
            <a:r>
              <a:rPr lang="ru-RU" sz="1300" dirty="0" smtClean="0">
                <a:latin typeface="+mj-lt"/>
              </a:rPr>
              <a:t>Строительство», участвовал </a:t>
            </a:r>
            <a:r>
              <a:rPr lang="ru-RU" sz="1300" dirty="0">
                <a:latin typeface="+mj-lt"/>
              </a:rPr>
              <a:t>в разработке технологических и конструктивных решений и научно-техническом сопровождении строительства </a:t>
            </a:r>
            <a:r>
              <a:rPr lang="ru-RU" sz="1300" dirty="0" smtClean="0">
                <a:latin typeface="+mj-lt"/>
              </a:rPr>
              <a:t>Москва-Сити.</a:t>
            </a:r>
          </a:p>
          <a:p>
            <a:pPr algn="just"/>
            <a:endParaRPr lang="ru-RU" sz="1300" dirty="0" smtClean="0">
              <a:latin typeface="+mj-lt"/>
            </a:endParaRPr>
          </a:p>
          <a:p>
            <a:pPr algn="just"/>
            <a:r>
              <a:rPr lang="ru-RU" sz="1300" dirty="0" smtClean="0">
                <a:latin typeface="+mj-lt"/>
              </a:rPr>
              <a:t>В ПРОГРАММЕ:</a:t>
            </a:r>
            <a:endParaRPr lang="ru-RU" sz="13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300" dirty="0" smtClean="0">
                <a:latin typeface="+mj-lt"/>
              </a:rPr>
              <a:t>Исторический </a:t>
            </a:r>
            <a:r>
              <a:rPr lang="ru-RU" sz="1300" dirty="0">
                <a:latin typeface="+mj-lt"/>
              </a:rPr>
              <a:t>обзор (раньше на этом месте был комбинат, построили </a:t>
            </a:r>
            <a:r>
              <a:rPr lang="ru-RU" sz="1300" dirty="0" err="1">
                <a:latin typeface="+mj-lt"/>
              </a:rPr>
              <a:t>Афимолл</a:t>
            </a:r>
            <a:r>
              <a:rPr lang="ru-RU" sz="1300" dirty="0">
                <a:latin typeface="+mj-lt"/>
              </a:rPr>
              <a:t>, рассказ об уникальной фундаментной плите и т.д.)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300" dirty="0">
                <a:latin typeface="+mj-lt"/>
              </a:rPr>
              <a:t>О</a:t>
            </a:r>
            <a:r>
              <a:rPr lang="ru-RU" sz="1300" dirty="0" smtClean="0">
                <a:latin typeface="+mj-lt"/>
              </a:rPr>
              <a:t>бход </a:t>
            </a:r>
            <a:r>
              <a:rPr lang="ru-RU" sz="1300" dirty="0">
                <a:latin typeface="+mj-lt"/>
              </a:rPr>
              <a:t>по кругу каждой башни с рассказом о конструктиве и примененных бетонах и их свойствах (</a:t>
            </a:r>
            <a:r>
              <a:rPr lang="ru-RU" sz="1300" dirty="0" err="1">
                <a:latin typeface="+mj-lt"/>
              </a:rPr>
              <a:t>сталежелезобетон</a:t>
            </a:r>
            <a:r>
              <a:rPr lang="ru-RU" sz="1300" dirty="0">
                <a:latin typeface="+mj-lt"/>
              </a:rPr>
              <a:t>, высокопрочный железобетон, бетонные смеси и т.д.)</a:t>
            </a:r>
          </a:p>
          <a:p>
            <a:pPr algn="just"/>
            <a:endParaRPr lang="ru-RU" sz="1300" dirty="0">
              <a:latin typeface="+mj-lt"/>
            </a:endParaRPr>
          </a:p>
          <a:p>
            <a:pPr algn="just"/>
            <a:r>
              <a:rPr lang="ru-RU" sz="1300" dirty="0" smtClean="0">
                <a:latin typeface="+mj-lt"/>
              </a:rPr>
              <a:t>ЦЕЛЬ ЭКСКУРСИИ – </a:t>
            </a:r>
            <a:r>
              <a:rPr lang="ru-RU" sz="1300" dirty="0">
                <a:latin typeface="+mj-lt"/>
              </a:rPr>
              <a:t>показать успешный опыт применения современных отечественных </a:t>
            </a:r>
            <a:r>
              <a:rPr lang="ru-RU" sz="1300" dirty="0" smtClean="0">
                <a:latin typeface="+mj-lt"/>
              </a:rPr>
              <a:t>передовых </a:t>
            </a:r>
            <a:r>
              <a:rPr lang="ru-RU" sz="1300" dirty="0">
                <a:latin typeface="+mj-lt"/>
              </a:rPr>
              <a:t>конструктивных и технологических решений и материалов при строительстве уникальных высотных зданий комплекса Москва-Сити.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7844" y="342093"/>
            <a:ext cx="10515600" cy="85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ТЕХНЧЕСКАЯ ЭКСКУРСИЯ В ММДЦ «МОСКВА – СИТИ»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7683" y="1535662"/>
            <a:ext cx="4748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29.05.2018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с 18:00 (продолжительность 1,5 – 2 часа)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25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504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03497" y="100327"/>
            <a:ext cx="10515600" cy="93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23-Я СЕССИЯ ИСО/ТК 71 В САППОРО, ЯПОНИЯ, 2017 ГОД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6884" r="7891" b="15488"/>
          <a:stretch/>
        </p:blipFill>
        <p:spPr>
          <a:xfrm>
            <a:off x="1003497" y="1536257"/>
            <a:ext cx="6716318" cy="367577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61" y="1536257"/>
            <a:ext cx="2712295" cy="18038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61" y="3408168"/>
            <a:ext cx="2712295" cy="18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4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536</Words>
  <Application>Microsoft Office PowerPoint</Application>
  <PresentationFormat>Широкоэкранный</PresentationFormat>
  <Paragraphs>147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ДЕЛОВАЯ ПРОГРАММА</vt:lpstr>
      <vt:lpstr>Презентация PowerPoint</vt:lpstr>
      <vt:lpstr>ВЕЧЕРНЯЯ ПРОГРАММА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Тельянц</dc:creator>
  <cp:lastModifiedBy>Александра Чальцева</cp:lastModifiedBy>
  <cp:revision>54</cp:revision>
  <cp:lastPrinted>2018-01-12T11:05:19Z</cp:lastPrinted>
  <dcterms:created xsi:type="dcterms:W3CDTF">2017-12-06T06:27:09Z</dcterms:created>
  <dcterms:modified xsi:type="dcterms:W3CDTF">2018-01-12T11:09:47Z</dcterms:modified>
</cp:coreProperties>
</file>